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7" r:id="rId2"/>
  </p:sldIdLst>
  <p:sldSz cx="12801600" cy="9601200" type="A3"/>
  <p:notesSz cx="9939338" cy="14368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000099"/>
    <a:srgbClr val="6633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 snapToGrid="0">
      <p:cViewPr varScale="1">
        <p:scale>
          <a:sx n="65" d="100"/>
          <a:sy n="65" d="100"/>
        </p:scale>
        <p:origin x="14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27328" y="4320071"/>
            <a:ext cx="11536151" cy="46267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3669" y="1386840"/>
            <a:ext cx="11185653" cy="2106782"/>
          </a:xfrm>
          <a:effectLst/>
        </p:spPr>
        <p:txBody>
          <a:bodyPr anchor="b">
            <a:normAutofit/>
          </a:bodyPr>
          <a:lstStyle>
            <a:lvl1pPr>
              <a:defRPr sz="504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3669" y="3493623"/>
            <a:ext cx="11185653" cy="826449"/>
          </a:xfrm>
        </p:spPr>
        <p:txBody>
          <a:bodyPr anchor="t">
            <a:normAutofit/>
          </a:bodyPr>
          <a:lstStyle>
            <a:lvl1pPr marL="0" indent="0" algn="l">
              <a:buNone/>
              <a:defRPr sz="2240" cap="all">
                <a:solidFill>
                  <a:schemeClr val="accent2"/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51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27329" y="839616"/>
            <a:ext cx="11534190" cy="176235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4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9281161" y="839615"/>
            <a:ext cx="2880359" cy="814373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1" y="946016"/>
            <a:ext cx="2104372" cy="7256302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669" y="946016"/>
            <a:ext cx="8291093" cy="7256302"/>
          </a:xfrm>
        </p:spPr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443357" y="8338591"/>
            <a:ext cx="1326741" cy="51117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3669" y="8332535"/>
            <a:ext cx="8291093" cy="51117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595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27329" y="839616"/>
            <a:ext cx="11534190" cy="176235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669" y="3119205"/>
            <a:ext cx="11185653" cy="508311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921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633705" y="7198763"/>
            <a:ext cx="11534190" cy="176235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671" y="4251202"/>
            <a:ext cx="11185651" cy="2106782"/>
          </a:xfrm>
        </p:spPr>
        <p:txBody>
          <a:bodyPr anchor="b">
            <a:normAutofit/>
          </a:bodyPr>
          <a:lstStyle>
            <a:lvl1pPr algn="l">
              <a:defRPr sz="5040" b="0" cap="all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671" y="6357984"/>
            <a:ext cx="11185651" cy="840778"/>
          </a:xfrm>
        </p:spPr>
        <p:txBody>
          <a:bodyPr anchor="t">
            <a:normAutofit/>
          </a:bodyPr>
          <a:lstStyle>
            <a:lvl1pPr marL="0" indent="0" algn="l">
              <a:buNone/>
              <a:defRPr sz="2520" cap="all">
                <a:solidFill>
                  <a:schemeClr val="accent2"/>
                </a:solidFill>
              </a:defRPr>
            </a:lvl1pPr>
            <a:lvl2pPr marL="64008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642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627329" y="839616"/>
            <a:ext cx="11534190" cy="176235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669" y="3119203"/>
            <a:ext cx="5459338" cy="5086266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8595" y="3119205"/>
            <a:ext cx="5470727" cy="5086266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412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627329" y="839616"/>
            <a:ext cx="11534190" cy="176235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2107" y="3119204"/>
            <a:ext cx="5030900" cy="806767"/>
          </a:xfrm>
        </p:spPr>
        <p:txBody>
          <a:bodyPr anchor="b">
            <a:noAutofit/>
          </a:bodyPr>
          <a:lstStyle>
            <a:lvl1pPr marL="0" indent="0">
              <a:buNone/>
              <a:defRPr sz="3080" b="0">
                <a:solidFill>
                  <a:schemeClr val="accent2"/>
                </a:solidFill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669" y="4096472"/>
            <a:ext cx="5459338" cy="4108999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57032" y="3119204"/>
            <a:ext cx="5042289" cy="806767"/>
          </a:xfrm>
        </p:spPr>
        <p:txBody>
          <a:bodyPr anchor="b">
            <a:noAutofit/>
          </a:bodyPr>
          <a:lstStyle>
            <a:lvl1pPr marL="0" indent="0">
              <a:buNone/>
              <a:defRPr sz="3080" b="0">
                <a:solidFill>
                  <a:schemeClr val="accent2"/>
                </a:solidFill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8595" y="4096472"/>
            <a:ext cx="5470727" cy="4108999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23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627329" y="839616"/>
            <a:ext cx="11534190" cy="176235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47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953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633705" y="7198762"/>
            <a:ext cx="11534190" cy="17845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94" y="7367214"/>
            <a:ext cx="4951275" cy="965320"/>
          </a:xfrm>
        </p:spPr>
        <p:txBody>
          <a:bodyPr anchor="ctr"/>
          <a:lstStyle>
            <a:lvl1pPr algn="l">
              <a:defRPr sz="28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959" y="841680"/>
            <a:ext cx="11536560" cy="588672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520">
                <a:solidFill>
                  <a:schemeClr val="tx2"/>
                </a:solidFill>
              </a:defRPr>
            </a:lvl2pPr>
            <a:lvl3pPr>
              <a:defRPr sz="2240">
                <a:solidFill>
                  <a:schemeClr val="tx2"/>
                </a:solidFill>
              </a:defRPr>
            </a:lvl3pPr>
            <a:lvl4pPr>
              <a:defRPr sz="1960">
                <a:solidFill>
                  <a:schemeClr val="tx2"/>
                </a:solidFill>
              </a:defRPr>
            </a:lvl4pPr>
            <a:lvl5pPr>
              <a:defRPr sz="1960">
                <a:solidFill>
                  <a:schemeClr val="tx2"/>
                </a:solidFill>
              </a:defRPr>
            </a:lvl5pPr>
            <a:lvl6pPr>
              <a:defRPr sz="1960">
                <a:solidFill>
                  <a:schemeClr val="tx2"/>
                </a:solidFill>
              </a:defRPr>
            </a:lvl6pPr>
            <a:lvl7pPr>
              <a:defRPr sz="1960">
                <a:solidFill>
                  <a:schemeClr val="tx2"/>
                </a:solidFill>
              </a:defRPr>
            </a:lvl7pPr>
            <a:lvl8pPr>
              <a:defRPr sz="1960">
                <a:solidFill>
                  <a:schemeClr val="tx2"/>
                </a:solidFill>
              </a:defRPr>
            </a:lvl8pPr>
            <a:lvl9pPr>
              <a:defRPr sz="1960">
                <a:solidFill>
                  <a:schemeClr val="tx2"/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27864" y="7367214"/>
            <a:ext cx="5971458" cy="965321"/>
          </a:xfrm>
        </p:spPr>
        <p:txBody>
          <a:bodyPr anchor="ctr">
            <a:normAutofit/>
          </a:bodyPr>
          <a:lstStyle>
            <a:lvl1pPr marL="0" indent="0" algn="r">
              <a:buNone/>
              <a:defRPr sz="1540">
                <a:solidFill>
                  <a:schemeClr val="bg1"/>
                </a:solidFill>
              </a:defRPr>
            </a:lvl1pPr>
            <a:lvl2pPr marL="640080" indent="0">
              <a:buNone/>
              <a:defRPr sz="154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51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669" y="6570745"/>
            <a:ext cx="11185653" cy="793433"/>
          </a:xfrm>
        </p:spPr>
        <p:txBody>
          <a:bodyPr anchor="b">
            <a:normAutofit/>
          </a:bodyPr>
          <a:lstStyle>
            <a:lvl1pPr algn="l">
              <a:defRPr sz="3360" b="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7330" y="839615"/>
            <a:ext cx="11534188" cy="4980153"/>
          </a:xfrm>
        </p:spPr>
        <p:txBody>
          <a:bodyPr anchor="t">
            <a:normAutofit/>
          </a:bodyPr>
          <a:lstStyle>
            <a:lvl1pPr marL="0" indent="0" algn="ctr">
              <a:buNone/>
              <a:defRPr sz="2240"/>
            </a:lvl1pPr>
            <a:lvl2pPr marL="640080" indent="0">
              <a:buNone/>
              <a:defRPr sz="2240"/>
            </a:lvl2pPr>
            <a:lvl3pPr marL="1280160" indent="0">
              <a:buNone/>
              <a:defRPr sz="2240"/>
            </a:lvl3pPr>
            <a:lvl4pPr marL="1920240" indent="0">
              <a:buNone/>
              <a:defRPr sz="2240"/>
            </a:lvl4pPr>
            <a:lvl5pPr marL="2560320" indent="0">
              <a:buNone/>
              <a:defRPr sz="2240"/>
            </a:lvl5pPr>
            <a:lvl6pPr marL="3200400" indent="0">
              <a:buNone/>
              <a:defRPr sz="2240"/>
            </a:lvl6pPr>
            <a:lvl7pPr marL="3840480" indent="0">
              <a:buNone/>
              <a:defRPr sz="2240"/>
            </a:lvl7pPr>
            <a:lvl8pPr marL="4480560" indent="0">
              <a:buNone/>
              <a:defRPr sz="2240"/>
            </a:lvl8pPr>
            <a:lvl9pPr marL="5120640" indent="0">
              <a:buNone/>
              <a:defRPr sz="224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669" y="7364177"/>
            <a:ext cx="11185653" cy="838139"/>
          </a:xfrm>
        </p:spPr>
        <p:txBody>
          <a:bodyPr>
            <a:normAutofit/>
          </a:bodyPr>
          <a:lstStyle>
            <a:lvl1pPr marL="0" indent="0">
              <a:buNone/>
              <a:defRPr sz="168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06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669" y="962464"/>
            <a:ext cx="11185653" cy="15166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669" y="3119204"/>
            <a:ext cx="11185653" cy="5083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83058" y="83385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accent2"/>
                </a:solidFill>
              </a:defRPr>
            </a:lvl1pPr>
          </a:lstStyle>
          <a:p>
            <a:fld id="{EF2DA12C-1617-459B-B3D8-42468EA36C58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3670" y="8332535"/>
            <a:ext cx="6818819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 cap="all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20667" y="8338591"/>
            <a:ext cx="107865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accent2"/>
                </a:solidFill>
              </a:defRPr>
            </a:lvl1pPr>
          </a:lstStyle>
          <a:p>
            <a:fld id="{96B119F9-09FF-4437-B415-CF801151381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627328" y="617855"/>
            <a:ext cx="3807873" cy="151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66401" y="617855"/>
            <a:ext cx="3795120" cy="1512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503241" y="617855"/>
            <a:ext cx="3795120" cy="151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1503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640080" rtl="0" eaLnBrk="1" latinLnBrk="0" hangingPunct="1">
        <a:spcBef>
          <a:spcPct val="0"/>
        </a:spcBef>
        <a:buNone/>
        <a:defRPr sz="392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28400" indent="-428400" algn="l" defTabSz="640080" rtl="0" eaLnBrk="1" latinLnBrk="0" hangingPunct="1">
        <a:spcBef>
          <a:spcPct val="20000"/>
        </a:spcBef>
        <a:spcAft>
          <a:spcPts val="8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520" kern="1200">
          <a:solidFill>
            <a:schemeClr val="tx2"/>
          </a:solidFill>
          <a:latin typeface="+mn-lt"/>
          <a:ea typeface="+mn-ea"/>
          <a:cs typeface="+mn-cs"/>
        </a:defRPr>
      </a:lvl1pPr>
      <a:lvl2pPr marL="882000" indent="-428400" algn="l" defTabSz="640080" rtl="0" eaLnBrk="1" latinLnBrk="0" hangingPunct="1">
        <a:spcBef>
          <a:spcPct val="20000"/>
        </a:spcBef>
        <a:spcAft>
          <a:spcPts val="8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240" kern="1200">
          <a:solidFill>
            <a:schemeClr val="tx2"/>
          </a:solidFill>
          <a:latin typeface="+mn-lt"/>
          <a:ea typeface="+mn-ea"/>
          <a:cs typeface="+mn-cs"/>
        </a:defRPr>
      </a:lvl2pPr>
      <a:lvl3pPr marL="1260000" indent="-378000" algn="l" defTabSz="640080" rtl="0" eaLnBrk="1" latinLnBrk="0" hangingPunct="1">
        <a:spcBef>
          <a:spcPct val="20000"/>
        </a:spcBef>
        <a:spcAft>
          <a:spcPts val="8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960" kern="1200">
          <a:solidFill>
            <a:schemeClr val="tx2"/>
          </a:solidFill>
          <a:latin typeface="+mn-lt"/>
          <a:ea typeface="+mn-ea"/>
          <a:cs typeface="+mn-cs"/>
        </a:defRPr>
      </a:lvl3pPr>
      <a:lvl4pPr marL="1738800" indent="-327600" algn="l" defTabSz="640080" rtl="0" eaLnBrk="1" latinLnBrk="0" hangingPunct="1">
        <a:spcBef>
          <a:spcPct val="20000"/>
        </a:spcBef>
        <a:spcAft>
          <a:spcPts val="8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80" kern="1200">
          <a:solidFill>
            <a:schemeClr val="tx2"/>
          </a:solidFill>
          <a:latin typeface="+mn-lt"/>
          <a:ea typeface="+mn-ea"/>
          <a:cs typeface="+mn-cs"/>
        </a:defRPr>
      </a:lvl4pPr>
      <a:lvl5pPr marL="2242800" indent="-327600" algn="l" defTabSz="640080" rtl="0" eaLnBrk="1" latinLnBrk="0" hangingPunct="1">
        <a:spcBef>
          <a:spcPct val="20000"/>
        </a:spcBef>
        <a:spcAft>
          <a:spcPts val="8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80" kern="1200">
          <a:solidFill>
            <a:schemeClr val="tx2"/>
          </a:solidFill>
          <a:latin typeface="+mn-lt"/>
          <a:ea typeface="+mn-ea"/>
          <a:cs typeface="+mn-cs"/>
        </a:defRPr>
      </a:lvl5pPr>
      <a:lvl6pPr marL="2660000" indent="-320040" algn="l" defTabSz="640080" rtl="0" eaLnBrk="1" latinLnBrk="0" hangingPunct="1">
        <a:spcBef>
          <a:spcPct val="20000"/>
        </a:spcBef>
        <a:spcAft>
          <a:spcPts val="8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80" kern="1200">
          <a:solidFill>
            <a:schemeClr val="tx2"/>
          </a:solidFill>
          <a:latin typeface="+mn-lt"/>
          <a:ea typeface="+mn-ea"/>
          <a:cs typeface="+mn-cs"/>
        </a:defRPr>
      </a:lvl6pPr>
      <a:lvl7pPr marL="3080000" indent="-320040" algn="l" defTabSz="640080" rtl="0" eaLnBrk="1" latinLnBrk="0" hangingPunct="1">
        <a:spcBef>
          <a:spcPct val="20000"/>
        </a:spcBef>
        <a:spcAft>
          <a:spcPts val="8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80" kern="1200">
          <a:solidFill>
            <a:schemeClr val="tx2"/>
          </a:solidFill>
          <a:latin typeface="+mn-lt"/>
          <a:ea typeface="+mn-ea"/>
          <a:cs typeface="+mn-cs"/>
        </a:defRPr>
      </a:lvl7pPr>
      <a:lvl8pPr marL="3500000" indent="-320040" algn="l" defTabSz="640080" rtl="0" eaLnBrk="1" latinLnBrk="0" hangingPunct="1">
        <a:spcBef>
          <a:spcPct val="20000"/>
        </a:spcBef>
        <a:spcAft>
          <a:spcPts val="8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80" kern="1200">
          <a:solidFill>
            <a:schemeClr val="tx2"/>
          </a:solidFill>
          <a:latin typeface="+mn-lt"/>
          <a:ea typeface="+mn-ea"/>
          <a:cs typeface="+mn-cs"/>
        </a:defRPr>
      </a:lvl8pPr>
      <a:lvl9pPr marL="3920000" indent="-320040" algn="l" defTabSz="640080" rtl="0" eaLnBrk="1" latinLnBrk="0" hangingPunct="1">
        <a:spcBef>
          <a:spcPct val="20000"/>
        </a:spcBef>
        <a:spcAft>
          <a:spcPts val="8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8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08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64008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64008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64008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64008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64008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64008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64008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64008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A40214-6F04-4169-8649-EBB2786CA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altLang="zh-TW" sz="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海報體W12" panose="040B0C09000000000000" pitchFamily="81" charset="-120"/>
                <a:ea typeface="華康海報體W12" panose="040B0C09000000000000" pitchFamily="81" charset="-120"/>
              </a:rPr>
              <a:t>115</a:t>
            </a:r>
            <a:r>
              <a:rPr lang="zh-TW" altLang="en-US" sz="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海報體W12" panose="040B0C09000000000000" pitchFamily="81" charset="-120"/>
                <a:ea typeface="華康海報體W12" panose="040B0C09000000000000" pitchFamily="81" charset="-120"/>
              </a:rPr>
              <a:t>學年度</a:t>
            </a:r>
            <a:r>
              <a:rPr lang="en-US" altLang="zh-TW" sz="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墨字體" panose="040B0909000000000000" pitchFamily="81" charset="-120"/>
                <a:ea typeface="華康墨字體" panose="040B0909000000000000" pitchFamily="81" charset="-120"/>
              </a:rPr>
              <a:t>『</a:t>
            </a:r>
            <a:r>
              <a:rPr lang="zh-TW" altLang="en-US" sz="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墨字體" panose="040B0909000000000000" pitchFamily="81" charset="-120"/>
                <a:ea typeface="華康墨字體" panose="040B0909000000000000" pitchFamily="81" charset="-120"/>
              </a:rPr>
              <a:t>學士班學</a:t>
            </a:r>
            <a:r>
              <a:rPr lang="zh-TW" altLang="en-US" sz="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海報體W12" panose="040B0C09000000000000" pitchFamily="81" charset="-120"/>
                <a:ea typeface="華康海報體W12" panose="040B0C09000000000000" pitchFamily="81" charset="-120"/>
              </a:rPr>
              <a:t>生取得修讀碩士班課程資格</a:t>
            </a:r>
            <a:r>
              <a:rPr lang="en-US" altLang="zh-TW" sz="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墨字體" panose="040B0909000000000000" pitchFamily="81" charset="-120"/>
                <a:ea typeface="華康墨字體" panose="040B0909000000000000" pitchFamily="81" charset="-120"/>
              </a:rPr>
              <a:t>』</a:t>
            </a:r>
            <a:r>
              <a:rPr lang="zh-TW" altLang="en-US" sz="5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海報體W12" panose="040B0C09000000000000" pitchFamily="81" charset="-120"/>
                <a:ea typeface="華康海報體W12" panose="040B0C09000000000000" pitchFamily="81" charset="-120"/>
              </a:rPr>
              <a:t>第一階段申請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9F0FC3B-0D7C-4464-9BA6-503931931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669" y="2949095"/>
            <a:ext cx="11185653" cy="4729447"/>
          </a:xfrm>
        </p:spPr>
        <p:txBody>
          <a:bodyPr anchor="t">
            <a:normAutofit/>
          </a:bodyPr>
          <a:lstStyle/>
          <a:p>
            <a:pPr algn="just">
              <a:buSzPct val="60000"/>
              <a:buFont typeface="Wingdings" panose="05000000000000000000" pitchFamily="2" charset="2"/>
              <a:buChar char="u"/>
            </a:pPr>
            <a:r>
              <a:rPr lang="zh-TW" altLang="en-US" sz="4400" dirty="0">
                <a:latin typeface="華康海報體W12" panose="040B0C09000000000000" pitchFamily="81" charset="-120"/>
                <a:ea typeface="華康海報體W12" panose="040B0C09000000000000" pitchFamily="81" charset="-120"/>
              </a:rPr>
              <a:t>申請日期：</a:t>
            </a:r>
            <a:r>
              <a:rPr lang="en-US" altLang="zh-TW" sz="4400" dirty="0">
                <a:solidFill>
                  <a:srgbClr val="C00000"/>
                </a:solidFill>
                <a:latin typeface="華康海報體W12" panose="040B0C09000000000000" pitchFamily="81" charset="-120"/>
                <a:ea typeface="華康海報體W12" panose="040B0C09000000000000" pitchFamily="81" charset="-120"/>
              </a:rPr>
              <a:t>115</a:t>
            </a:r>
            <a:r>
              <a:rPr lang="zh-CN" altLang="zh-TW" sz="4400" dirty="0">
                <a:solidFill>
                  <a:srgbClr val="C00000"/>
                </a:solidFill>
                <a:latin typeface="華康海報體W12" panose="040B0C09000000000000" pitchFamily="81" charset="-120"/>
                <a:ea typeface="華康海報體W12" panose="040B0C09000000000000" pitchFamily="81" charset="-120"/>
              </a:rPr>
              <a:t>年</a:t>
            </a:r>
            <a:r>
              <a:rPr lang="en-US" altLang="zh-TW" sz="4400" dirty="0">
                <a:solidFill>
                  <a:srgbClr val="C00000"/>
                </a:solidFill>
                <a:latin typeface="華康海報體W12" panose="040B0C09000000000000" pitchFamily="81" charset="-120"/>
                <a:ea typeface="華康海報體W12" panose="040B0C09000000000000" pitchFamily="81" charset="-120"/>
              </a:rPr>
              <a:t>5</a:t>
            </a:r>
            <a:r>
              <a:rPr lang="zh-CN" altLang="zh-TW" sz="4400" dirty="0">
                <a:solidFill>
                  <a:srgbClr val="C00000"/>
                </a:solidFill>
                <a:latin typeface="華康海報體W12" panose="040B0C09000000000000" pitchFamily="81" charset="-120"/>
                <a:ea typeface="華康海報體W12" panose="040B0C09000000000000" pitchFamily="81" charset="-120"/>
              </a:rPr>
              <a:t>月</a:t>
            </a:r>
            <a:r>
              <a:rPr lang="en-US" altLang="zh-TW" sz="4400" dirty="0">
                <a:solidFill>
                  <a:srgbClr val="C00000"/>
                </a:solidFill>
                <a:latin typeface="華康海報體W12" panose="040B0C09000000000000" pitchFamily="81" charset="-120"/>
                <a:ea typeface="華康海報體W12" panose="040B0C09000000000000" pitchFamily="81" charset="-120"/>
              </a:rPr>
              <a:t>26</a:t>
            </a:r>
            <a:r>
              <a:rPr lang="zh-CN" altLang="zh-TW" sz="4400" dirty="0">
                <a:solidFill>
                  <a:srgbClr val="C00000"/>
                </a:solidFill>
                <a:latin typeface="華康海報體W12" panose="040B0C09000000000000" pitchFamily="81" charset="-120"/>
                <a:ea typeface="華康海報體W12" panose="040B0C09000000000000" pitchFamily="81" charset="-120"/>
              </a:rPr>
              <a:t>日</a:t>
            </a:r>
            <a:r>
              <a:rPr lang="en-US" altLang="zh-TW" sz="4400" dirty="0">
                <a:solidFill>
                  <a:srgbClr val="C00000"/>
                </a:solidFill>
                <a:latin typeface="華康海報體W12" panose="040B0C09000000000000" pitchFamily="81" charset="-120"/>
                <a:ea typeface="華康海報體W12" panose="040B0C09000000000000" pitchFamily="81" charset="-120"/>
              </a:rPr>
              <a:t>~6</a:t>
            </a:r>
            <a:r>
              <a:rPr lang="zh-CN" altLang="zh-TW" sz="4400" dirty="0">
                <a:solidFill>
                  <a:srgbClr val="C00000"/>
                </a:solidFill>
                <a:latin typeface="華康海報體W12" panose="040B0C09000000000000" pitchFamily="81" charset="-120"/>
                <a:ea typeface="華康海報體W12" panose="040B0C09000000000000" pitchFamily="81" charset="-120"/>
              </a:rPr>
              <a:t>月</a:t>
            </a:r>
            <a:r>
              <a:rPr lang="en-US" altLang="zh-TW" sz="4400" dirty="0">
                <a:solidFill>
                  <a:srgbClr val="C00000"/>
                </a:solidFill>
                <a:latin typeface="華康海報體W12" panose="040B0C09000000000000" pitchFamily="81" charset="-120"/>
                <a:ea typeface="華康海報體W12" panose="040B0C09000000000000" pitchFamily="81" charset="-120"/>
              </a:rPr>
              <a:t>12</a:t>
            </a:r>
            <a:r>
              <a:rPr lang="zh-CN" altLang="zh-TW" sz="4400" dirty="0">
                <a:solidFill>
                  <a:srgbClr val="C00000"/>
                </a:solidFill>
                <a:latin typeface="華康海報體W12" panose="040B0C09000000000000" pitchFamily="81" charset="-120"/>
                <a:ea typeface="華康海報體W12" panose="040B0C09000000000000" pitchFamily="81" charset="-120"/>
              </a:rPr>
              <a:t>日前</a:t>
            </a:r>
            <a:endParaRPr lang="en-US" altLang="zh-CN" sz="4400" dirty="0">
              <a:solidFill>
                <a:srgbClr val="C00000"/>
              </a:solidFill>
              <a:latin typeface="華康海報體W12" panose="040B0C09000000000000" pitchFamily="81" charset="-120"/>
              <a:ea typeface="華康海報體W12" panose="040B0C09000000000000" pitchFamily="81" charset="-120"/>
            </a:endParaRPr>
          </a:p>
          <a:p>
            <a:pPr algn="just">
              <a:buSzPct val="60000"/>
              <a:buFont typeface="Wingdings" panose="05000000000000000000" pitchFamily="2" charset="2"/>
              <a:buChar char="u"/>
            </a:pPr>
            <a:r>
              <a:rPr lang="zh-TW" altLang="en-US" sz="4400" dirty="0">
                <a:latin typeface="華康海報體W12" panose="040B0C09000000000000" pitchFamily="81" charset="-120"/>
                <a:ea typeface="華康海報體W12" panose="040B0C09000000000000" pitchFamily="81" charset="-120"/>
              </a:rPr>
              <a:t>申請資格：</a:t>
            </a:r>
            <a:endParaRPr lang="en-US" altLang="zh-TW" sz="4400" dirty="0">
              <a:latin typeface="華康海報體W12" panose="040B0C09000000000000" pitchFamily="81" charset="-120"/>
              <a:ea typeface="華康海報體W12" panose="040B0C09000000000000" pitchFamily="81" charset="-120"/>
            </a:endParaRPr>
          </a:p>
          <a:p>
            <a:pPr lvl="1" algn="just"/>
            <a:r>
              <a:rPr lang="zh-TW" altLang="en-US" sz="3900" dirty="0">
                <a:latin typeface="華康海報體W12" panose="040B0C09000000000000" pitchFamily="81" charset="-120"/>
                <a:ea typeface="華康海報體W12" panose="040B0C09000000000000" pitchFamily="81" charset="-120"/>
              </a:rPr>
              <a:t>修業至少滿五學期且修畢應修畢業學分二分之一以上</a:t>
            </a:r>
            <a:endParaRPr lang="en-US" altLang="zh-TW" sz="3900" dirty="0">
              <a:latin typeface="華康海報體W12" panose="040B0C09000000000000" pitchFamily="81" charset="-120"/>
              <a:ea typeface="華康海報體W12" panose="040B0C09000000000000" pitchFamily="81" charset="-120"/>
            </a:endParaRPr>
          </a:p>
          <a:p>
            <a:pPr lvl="1" algn="just"/>
            <a:r>
              <a:rPr lang="zh-TW" altLang="en-US" sz="3900" dirty="0">
                <a:latin typeface="華康海報體W12" panose="040B0C09000000000000" pitchFamily="81" charset="-120"/>
                <a:ea typeface="華康海報體W12" panose="040B0C09000000000000" pitchFamily="81" charset="-120"/>
              </a:rPr>
              <a:t>每學期操性成績八十分以上</a:t>
            </a:r>
            <a:endParaRPr lang="en-US" altLang="zh-TW" sz="3900" dirty="0">
              <a:latin typeface="華康海報體W12" panose="040B0C09000000000000" pitchFamily="81" charset="-120"/>
              <a:ea typeface="華康海報體W12" panose="040B0C09000000000000" pitchFamily="81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4B4AD88-7630-445F-8E92-590B4145CEF4}"/>
              </a:ext>
            </a:extLst>
          </p:cNvPr>
          <p:cNvSpPr/>
          <p:nvPr/>
        </p:nvSpPr>
        <p:spPr>
          <a:xfrm>
            <a:off x="813669" y="7457880"/>
            <a:ext cx="11185653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華康海報體W12" panose="040B0C09000000000000" pitchFamily="81" charset="-120"/>
                <a:ea typeface="華康海報體W12" panose="040B0C09000000000000" pitchFamily="81" charset="-120"/>
              </a:rPr>
              <a:t>欲申請學生，請填寫</a:t>
            </a:r>
            <a:r>
              <a:rPr lang="zh-TW" altLang="en-US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0099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華康海報體W12" panose="040B0C09000000000000" pitchFamily="81" charset="-120"/>
                <a:ea typeface="華康海報體W12" panose="040B0C09000000000000" pitchFamily="81" charset="-120"/>
              </a:rPr>
              <a:t>申請表</a:t>
            </a:r>
            <a:r>
              <a:rPr lang="en-US" altLang="zh-TW" sz="2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華康墨字體" panose="040B0909000000000000" pitchFamily="81" charset="-120"/>
                <a:ea typeface="華康墨字體" panose="040B0909000000000000" pitchFamily="81" charset="-120"/>
              </a:rPr>
              <a:t>(</a:t>
            </a:r>
            <a:r>
              <a:rPr lang="zh-TW" altLang="en-US" sz="2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華康海報體W12" panose="040B0C09000000000000" pitchFamily="81" charset="-120"/>
                <a:ea typeface="華康海報體W12" panose="040B0C09000000000000" pitchFamily="81" charset="-120"/>
              </a:rPr>
              <a:t>教務處下載</a:t>
            </a:r>
            <a:r>
              <a:rPr lang="en-US" altLang="zh-TW" sz="2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華康墨字體" panose="040B0909000000000000" pitchFamily="81" charset="-120"/>
                <a:ea typeface="華康墨字體" panose="040B0909000000000000" pitchFamily="81" charset="-120"/>
              </a:rPr>
              <a:t>)</a:t>
            </a:r>
            <a:endParaRPr lang="en-US" altLang="zh-TW" sz="54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6633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華康墨字體" panose="040B0909000000000000" pitchFamily="81" charset="-120"/>
              <a:ea typeface="華康墨字體" panose="040B0909000000000000" pitchFamily="81" charset="-120"/>
            </a:endParaRPr>
          </a:p>
          <a:p>
            <a:pPr algn="ctr"/>
            <a:r>
              <a:rPr lang="zh-TW" altLang="en-US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6633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華康海報體W12" panose="040B0C09000000000000" pitchFamily="81" charset="-120"/>
                <a:ea typeface="華康海報體W12" panose="040B0C09000000000000" pitchFamily="81" charset="-120"/>
              </a:rPr>
              <a:t>於規定時間內繳至系辦辦理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BA96D0C4-75CD-454E-882F-AE5BDB2912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0018" y="5526674"/>
            <a:ext cx="1310263" cy="1332470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6AD6849A-6D7D-4DAA-8145-A31732A2FA1E}"/>
              </a:ext>
            </a:extLst>
          </p:cNvPr>
          <p:cNvSpPr/>
          <p:nvPr/>
        </p:nvSpPr>
        <p:spPr>
          <a:xfrm>
            <a:off x="9351754" y="6662879"/>
            <a:ext cx="170679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endParaRPr lang="en-US" altLang="zh-TW" sz="2000" cap="none" spc="0" dirty="0">
              <a:ln/>
              <a:solidFill>
                <a:srgbClr val="660066"/>
              </a:solidFill>
              <a:effectLst/>
              <a:latin typeface="華康海報體W12" panose="040B0C09000000000000" pitchFamily="81" charset="-120"/>
              <a:ea typeface="華康海報體W12" panose="040B0C09000000000000" pitchFamily="81" charset="-120"/>
            </a:endParaRPr>
          </a:p>
          <a:p>
            <a:pPr algn="ctr"/>
            <a:r>
              <a:rPr lang="zh-TW" altLang="en-US" sz="2000" cap="none" spc="0" dirty="0">
                <a:ln/>
                <a:solidFill>
                  <a:srgbClr val="660066"/>
                </a:solidFill>
                <a:effectLst/>
                <a:latin typeface="華康海報體W12" panose="040B0C09000000000000" pitchFamily="81" charset="-120"/>
                <a:ea typeface="華康海報體W12" panose="040B0C09000000000000" pitchFamily="81" charset="-120"/>
              </a:rPr>
              <a:t>預研生</a:t>
            </a:r>
            <a:endParaRPr lang="en-US" altLang="zh-TW" sz="2000" cap="none" spc="0" dirty="0">
              <a:ln/>
              <a:solidFill>
                <a:srgbClr val="660066"/>
              </a:solidFill>
              <a:effectLst/>
              <a:latin typeface="華康海報體W12" panose="040B0C09000000000000" pitchFamily="81" charset="-120"/>
              <a:ea typeface="華康海報體W12" panose="040B0C09000000000000" pitchFamily="81" charset="-120"/>
            </a:endParaRPr>
          </a:p>
          <a:p>
            <a:pPr algn="ctr"/>
            <a:r>
              <a:rPr lang="zh-TW" altLang="en-US" sz="2000" cap="none" spc="0" dirty="0">
                <a:ln/>
                <a:solidFill>
                  <a:srgbClr val="660066"/>
                </a:solidFill>
                <a:effectLst/>
                <a:latin typeface="華康海報體W12" panose="040B0C09000000000000" pitchFamily="81" charset="-120"/>
                <a:ea typeface="華康海報體W12" panose="040B0C09000000000000" pitchFamily="81" charset="-120"/>
              </a:rPr>
              <a:t>申請網站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5AD3D92E-B6E9-6221-1C69-61D9821F73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0" y="7880405"/>
            <a:ext cx="1569878" cy="151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116134"/>
      </p:ext>
    </p:extLst>
  </p:cSld>
  <p:clrMapOvr>
    <a:masterClrMapping/>
  </p:clrMapOvr>
</p:sld>
</file>

<file path=ppt/theme/theme1.xml><?xml version="1.0" encoding="utf-8"?>
<a:theme xmlns:a="http://schemas.openxmlformats.org/drawingml/2006/main" name="股利">
  <a:themeElements>
    <a:clrScheme name="股利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股利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股利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股利</Template>
  <TotalTime>46</TotalTime>
  <Words>76</Words>
  <Application>Microsoft Office PowerPoint</Application>
  <PresentationFormat>A3 紙張 (297x420 公釐)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華康海報體W12</vt:lpstr>
      <vt:lpstr>華康墨字體</vt:lpstr>
      <vt:lpstr>Gill Sans MT</vt:lpstr>
      <vt:lpstr>Wingdings</vt:lpstr>
      <vt:lpstr>Wingdings 2</vt:lpstr>
      <vt:lpstr>股利</vt:lpstr>
      <vt:lpstr>115學年度『學士班學生取得修讀碩士班課程資格』第一階段申請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109學年度『預研生』第二階段申請</dc:title>
  <dc:creator>土木系辦-識頻</dc:creator>
  <cp:lastModifiedBy>admin</cp:lastModifiedBy>
  <cp:revision>12</cp:revision>
  <cp:lastPrinted>2021-11-15T08:54:10Z</cp:lastPrinted>
  <dcterms:created xsi:type="dcterms:W3CDTF">2020-12-04T07:58:40Z</dcterms:created>
  <dcterms:modified xsi:type="dcterms:W3CDTF">2026-05-26T08:39:03Z</dcterms:modified>
</cp:coreProperties>
</file>